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6" r:id="rId4"/>
  </p:sldMasterIdLst>
  <p:sldIdLst>
    <p:sldId id="256" r:id="rId5"/>
    <p:sldId id="257" r:id="rId6"/>
    <p:sldId id="260" r:id="rId7"/>
    <p:sldId id="258" r:id="rId8"/>
    <p:sldId id="259" r:id="rId9"/>
    <p:sldId id="261"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زهراء قاسم عبيد البجري" userId="5aefc4b1-b536-4b2b-bf22-ec3f42c12959" providerId="ADAL" clId="{21090930-EED2-FB48-A6F8-C5FFE7AD10A8}"/>
    <pc:docChg chg="custSel modSld">
      <pc:chgData name="زهراء قاسم عبيد البجري" userId="5aefc4b1-b536-4b2b-bf22-ec3f42c12959" providerId="ADAL" clId="{21090930-EED2-FB48-A6F8-C5FFE7AD10A8}" dt="2022-06-08T11:21:51.977" v="4" actId="255"/>
      <pc:docMkLst>
        <pc:docMk/>
      </pc:docMkLst>
      <pc:sldChg chg="modSp">
        <pc:chgData name="زهراء قاسم عبيد البجري" userId="5aefc4b1-b536-4b2b-bf22-ec3f42c12959" providerId="ADAL" clId="{21090930-EED2-FB48-A6F8-C5FFE7AD10A8}" dt="2022-06-08T11:21:51.977" v="4" actId="255"/>
        <pc:sldMkLst>
          <pc:docMk/>
          <pc:sldMk cId="2694905181" sldId="259"/>
        </pc:sldMkLst>
        <pc:spChg chg="mod">
          <ac:chgData name="زهراء قاسم عبيد البجري" userId="5aefc4b1-b536-4b2b-bf22-ec3f42c12959" providerId="ADAL" clId="{21090930-EED2-FB48-A6F8-C5FFE7AD10A8}" dt="2022-06-08T11:21:51.977" v="4" actId="255"/>
          <ac:spMkLst>
            <pc:docMk/>
            <pc:sldMk cId="2694905181" sldId="259"/>
            <ac:spMk id="3" creationId="{D9F2236B-13C0-0B35-A8C1-114630D2D0F0}"/>
          </ac:spMkLst>
        </pc:spChg>
      </pc:sldChg>
    </pc:docChg>
  </pc:docChgLst>
  <pc:docChgLst>
    <pc:chgData name="زهراء قاسم عبيد البجري" userId="5aefc4b1-b536-4b2b-bf22-ec3f42c12959" providerId="ADAL" clId="{E5408628-A627-2143-8DB8-C9738B90A984}"/>
    <pc:docChg chg="modSld">
      <pc:chgData name="زهراء قاسم عبيد البجري" userId="5aefc4b1-b536-4b2b-bf22-ec3f42c12959" providerId="ADAL" clId="{E5408628-A627-2143-8DB8-C9738B90A984}" dt="2022-06-08T11:21:15.813" v="2" actId="1076"/>
      <pc:docMkLst>
        <pc:docMk/>
      </pc:docMkLst>
      <pc:sldChg chg="modSp">
        <pc:chgData name="زهراء قاسم عبيد البجري" userId="5aefc4b1-b536-4b2b-bf22-ec3f42c12959" providerId="ADAL" clId="{E5408628-A627-2143-8DB8-C9738B90A984}" dt="2022-06-08T11:21:15.813" v="2" actId="1076"/>
        <pc:sldMkLst>
          <pc:docMk/>
          <pc:sldMk cId="2694905181" sldId="259"/>
        </pc:sldMkLst>
        <pc:spChg chg="mod">
          <ac:chgData name="زهراء قاسم عبيد البجري" userId="5aefc4b1-b536-4b2b-bf22-ec3f42c12959" providerId="ADAL" clId="{E5408628-A627-2143-8DB8-C9738B90A984}" dt="2022-06-08T11:21:15.813" v="2" actId="1076"/>
          <ac:spMkLst>
            <pc:docMk/>
            <pc:sldMk cId="2694905181" sldId="259"/>
            <ac:spMk id="3" creationId="{D9F2236B-13C0-0B35-A8C1-114630D2D0F0}"/>
          </ac:spMkLst>
        </pc:spChg>
      </pc:sldChg>
    </pc:docChg>
  </pc:docChgLst>
  <pc:docChgLst>
    <pc:chgData name="زهراء قاسم عبيد البجري" userId="5aefc4b1-b536-4b2b-bf22-ec3f42c12959" providerId="ADAL" clId="{22B36579-19EF-A745-B1BB-838BE26A1C96}"/>
    <pc:docChg chg="modSld">
      <pc:chgData name="زهراء قاسم عبيد البجري" userId="5aefc4b1-b536-4b2b-bf22-ec3f42c12959" providerId="ADAL" clId="{22B36579-19EF-A745-B1BB-838BE26A1C96}" dt="2022-06-08T11:22:22.941" v="1" actId="255"/>
      <pc:docMkLst>
        <pc:docMk/>
      </pc:docMkLst>
      <pc:sldChg chg="modSp">
        <pc:chgData name="زهراء قاسم عبيد البجري" userId="5aefc4b1-b536-4b2b-bf22-ec3f42c12959" providerId="ADAL" clId="{22B36579-19EF-A745-B1BB-838BE26A1C96}" dt="2022-06-08T11:22:22.941" v="1" actId="255"/>
        <pc:sldMkLst>
          <pc:docMk/>
          <pc:sldMk cId="2694905181" sldId="259"/>
        </pc:sldMkLst>
        <pc:spChg chg="mod">
          <ac:chgData name="زهراء قاسم عبيد البجري" userId="5aefc4b1-b536-4b2b-bf22-ec3f42c12959" providerId="ADAL" clId="{22B36579-19EF-A745-B1BB-838BE26A1C96}" dt="2022-06-08T11:22:22.941" v="1" actId="255"/>
          <ac:spMkLst>
            <pc:docMk/>
            <pc:sldMk cId="2694905181" sldId="259"/>
            <ac:spMk id="3" creationId="{D9F2236B-13C0-0B35-A8C1-114630D2D0F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GB"/>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079034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GB"/>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6519127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GB"/>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123351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GB"/>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8954206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GB"/>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308564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GB"/>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0550304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6/8/22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extLst>
      <p:ext uri="{BB962C8B-B14F-4D97-AF65-F5344CB8AC3E}">
        <p14:creationId xmlns:p14="http://schemas.microsoft.com/office/powerpoint/2010/main" val="36213777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GB"/>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890829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532566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20765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6/8/22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extLst>
      <p:ext uri="{BB962C8B-B14F-4D97-AF65-F5344CB8AC3E}">
        <p14:creationId xmlns:p14="http://schemas.microsoft.com/office/powerpoint/2010/main" val="3860986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6/8/22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815159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6/8/22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74535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6/8/22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511996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GB"/>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6/8/22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extLst>
      <p:ext uri="{BB962C8B-B14F-4D97-AF65-F5344CB8AC3E}">
        <p14:creationId xmlns:p14="http://schemas.microsoft.com/office/powerpoint/2010/main" val="4236185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552587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6/8/22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851326870"/>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 id="2147483700" r:id="rId14"/>
    <p:sldLayoutId id="2147483701" r:id="rId15"/>
    <p:sldLayoutId id="214748370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27577DEC-D9A5-404D-9789-702F4319B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a:extLst>
              <a:ext uri="{FF2B5EF4-FFF2-40B4-BE49-F238E27FC236}">
                <a16:creationId xmlns:a16="http://schemas.microsoft.com/office/drawing/2014/main" id="{CEEA9366-CEA8-4F23-B065-4337F0D836F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904A03D6-39B4-4278-9BE1-A07E024499B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FBE459AF-3736-4886-82E0-9B5DA427B5E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alpha val="80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4B6B88EF-180C-4E39-8A3F-A52E87110C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52DFAACF-64D0-4621-8FF4-E2F03C3E8D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36611FF0-65B3-49DB-97C6-1B72AAD0FB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0F7407FE-86B1-4890-9D80-9406FBF29E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9">
              <a:extLst>
                <a:ext uri="{FF2B5EF4-FFF2-40B4-BE49-F238E27FC236}">
                  <a16:creationId xmlns:a16="http://schemas.microsoft.com/office/drawing/2014/main" id="{EBD42D5B-8F87-45B3-98B3-C66944F92E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F5E04699-59E1-4468-9E7C-83070EEB42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F2AE8F13-9A52-4D7F-9637-321EA7CF32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B4421A51-8F88-53F4-BDB1-1BBFF29FDB74}"/>
              </a:ext>
            </a:extLst>
          </p:cNvPr>
          <p:cNvSpPr>
            <a:spLocks noGrp="1"/>
          </p:cNvSpPr>
          <p:nvPr>
            <p:ph type="ctrTitle"/>
          </p:nvPr>
        </p:nvSpPr>
        <p:spPr>
          <a:xfrm>
            <a:off x="1414237" y="1555139"/>
            <a:ext cx="6353003" cy="2555875"/>
          </a:xfrm>
        </p:spPr>
        <p:txBody>
          <a:bodyPr>
            <a:noAutofit/>
          </a:bodyPr>
          <a:lstStyle/>
          <a:p>
            <a:pPr>
              <a:lnSpc>
                <a:spcPct val="90000"/>
              </a:lnSpc>
            </a:pPr>
            <a:r>
              <a:rPr lang="ar-SA" sz="4000" b="1" dirty="0">
                <a:solidFill>
                  <a:schemeClr val="tx2"/>
                </a:solidFill>
              </a:rPr>
              <a:t>تقرير مادة الفكر والحضارة </a:t>
            </a:r>
            <a:br>
              <a:rPr lang="ar-SA" sz="4000" b="1" dirty="0">
                <a:solidFill>
                  <a:schemeClr val="tx2"/>
                </a:solidFill>
              </a:rPr>
            </a:br>
            <a:r>
              <a:rPr lang="ar-SA" sz="4000" b="1" dirty="0">
                <a:solidFill>
                  <a:schemeClr val="tx2"/>
                </a:solidFill>
              </a:rPr>
              <a:t>زهراء قاسم عبيد البجري </a:t>
            </a:r>
            <a:br>
              <a:rPr lang="ar-SA" sz="4000" b="1" dirty="0">
                <a:solidFill>
                  <a:schemeClr val="tx2"/>
                </a:solidFill>
              </a:rPr>
            </a:br>
            <a:r>
              <a:rPr lang="en-GB" sz="4000" b="1" dirty="0">
                <a:solidFill>
                  <a:schemeClr val="tx2"/>
                </a:solidFill>
              </a:rPr>
              <a:t>201910580</a:t>
            </a:r>
            <a:br>
              <a:rPr lang="en-GB" sz="4000" b="1" dirty="0">
                <a:solidFill>
                  <a:schemeClr val="tx2"/>
                </a:solidFill>
              </a:rPr>
            </a:br>
            <a:r>
              <a:rPr lang="ar-SA" sz="4000" b="1" dirty="0">
                <a:solidFill>
                  <a:schemeClr val="tx2"/>
                </a:solidFill>
              </a:rPr>
              <a:t>الحضارة الرومانية</a:t>
            </a:r>
            <a:endParaRPr lang="en-US" sz="4000" b="1" dirty="0">
              <a:solidFill>
                <a:schemeClr val="tx2"/>
              </a:solidFill>
            </a:endParaRPr>
          </a:p>
        </p:txBody>
      </p:sp>
    </p:spTree>
    <p:extLst>
      <p:ext uri="{BB962C8B-B14F-4D97-AF65-F5344CB8AC3E}">
        <p14:creationId xmlns:p14="http://schemas.microsoft.com/office/powerpoint/2010/main" val="4268208231"/>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44152C2-13CC-244A-4AD5-04C0FEA3B755}"/>
              </a:ext>
            </a:extLst>
          </p:cNvPr>
          <p:cNvSpPr>
            <a:spLocks noGrp="1"/>
          </p:cNvSpPr>
          <p:nvPr>
            <p:ph idx="1"/>
          </p:nvPr>
        </p:nvSpPr>
        <p:spPr>
          <a:xfrm>
            <a:off x="677334" y="317501"/>
            <a:ext cx="8596668" cy="6540500"/>
          </a:xfrm>
        </p:spPr>
        <p:txBody>
          <a:bodyPr>
            <a:normAutofit/>
          </a:bodyPr>
          <a:lstStyle/>
          <a:p>
            <a:r>
              <a:rPr lang="ar-SA" sz="1800" b="1" dirty="0">
                <a:solidFill>
                  <a:schemeClr val="tx1"/>
                </a:solidFill>
                <a:latin typeface="DroidArabicKufi"/>
              </a:rPr>
              <a:t>متى بدأت الحضارة الرومانية؟ بدأت الحضارة الرومانية من روما التي كانت قريةً صغيرةً على نهرالتيبر في إيطاليا وأصبحت من أكبر الإمبراطوريات في العالم، ووصلت مناطق نفوذها إلى إنجلترا بأكملها التي بقيت تحت سيطرة الرومان لمدّة 400 عام، ومناطق غرب نهر الراين، وكذلك مناطق جنوب نهر الدانوب، وغالبية المناطق الواقعة غرب نهر الفرات في آسيا، وشمال أفريقيا، والمناطق المحيطة بالبحر الأبيض المتوسط.</a:t>
            </a:r>
            <a:endParaRPr lang="ar-SA" b="1" dirty="0">
              <a:solidFill>
                <a:schemeClr val="tx1"/>
              </a:solidFill>
              <a:latin typeface="DroidArabicKufi"/>
            </a:endParaRPr>
          </a:p>
          <a:p>
            <a:endParaRPr lang="ar-SA" sz="1800" b="1" dirty="0">
              <a:solidFill>
                <a:schemeClr val="tx1"/>
              </a:solidFill>
              <a:latin typeface="DroidArabicKufi"/>
            </a:endParaRPr>
          </a:p>
          <a:p>
            <a:r>
              <a:rPr lang="ar-SA" sz="1800" b="1" dirty="0">
                <a:solidFill>
                  <a:schemeClr val="tx1"/>
                </a:solidFill>
                <a:latin typeface="DroidArabicKufi"/>
              </a:rPr>
              <a:t> بماذا اشتهرت الحضارة الرومانية؟ اشتهرت الحضارة الرومانية بجسارة شعوبها في الحرب، ممّا أدى إلى جمعهم للكثير من الغنائم، وخوض الحروب المستمرة، ويُذكر أنّ الجيوش الرومانية هزمت العديد من الجيوش التي تفوقهم عددًا في الكثير من الحروب، إذ إنّ المُقاتل كان يُمكنه السير 40 كم يومياً حاملاً معه رمحاً، وسيفاً، ودرعاً خشبياً، ومرتدياً الخوذة المعدنية والدرع الصدري.[٤][٥] تعدد الثقافات في الحضارة الرومانية وتميّزت هذه الحضارة بمنح شعوب المناطق الواقعة تحت نفوذها؛ أيّ الشعوب ذوي الأصول غير الرومانية حقوق المشاركة الاجتماعية والسياسية في نظامها، ويُذكر أنّ الإمبراطورية الرومانية حُكمت من أفراد، من منطقة البحر الأبيض المتوسط حازوا أيضًا على مقاعد في مجلس الشيوخ الروماني</a:t>
            </a:r>
            <a:endParaRPr lang="en-US" b="1" dirty="0">
              <a:solidFill>
                <a:schemeClr val="tx1"/>
              </a:solidFill>
            </a:endParaRPr>
          </a:p>
        </p:txBody>
      </p:sp>
    </p:spTree>
    <p:extLst>
      <p:ext uri="{BB962C8B-B14F-4D97-AF65-F5344CB8AC3E}">
        <p14:creationId xmlns:p14="http://schemas.microsoft.com/office/powerpoint/2010/main" val="8541303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8829F99-29A1-5AF3-4A7E-42802D215D74}"/>
              </a:ext>
            </a:extLst>
          </p:cNvPr>
          <p:cNvSpPr>
            <a:spLocks noGrp="1"/>
          </p:cNvSpPr>
          <p:nvPr>
            <p:ph idx="1"/>
          </p:nvPr>
        </p:nvSpPr>
        <p:spPr>
          <a:xfrm>
            <a:off x="677334" y="365125"/>
            <a:ext cx="8596668" cy="5676237"/>
          </a:xfrm>
        </p:spPr>
        <p:txBody>
          <a:bodyPr/>
          <a:lstStyle/>
          <a:p>
            <a:r>
              <a:rPr lang="ar-SA" sz="2100" b="1" dirty="0">
                <a:solidFill>
                  <a:srgbClr val="333333"/>
                </a:solidFill>
                <a:latin typeface="DroidArabicKufi"/>
              </a:rPr>
              <a:t>الكولوسيوم ومبنى الملياروم أوريوم يقع الكولوسيوم الشهير في روما، وبدأ بناؤه خلال عهد الإمبراطور فسبازيان في الفترة ما بين 70-72م وانتهى البناء بعد وفاته عام 80م، ويتسع الملعب الضخم لحوالي 50,000 – 80,000 مُتفرج، وشُيّد المبنى من غنائم الحرب،[٩] كما شيد الإمبراطور أغسطس قيصر مبنى الملياروم أوريوم بالقرب من المنتدى الروماني ليكون نقطة الانطلاق من روما إلى المناطق الأخرى</a:t>
            </a:r>
            <a:r>
              <a:rPr lang="ar-SA" sz="1800" dirty="0">
                <a:solidFill>
                  <a:srgbClr val="333333"/>
                </a:solidFill>
                <a:latin typeface="DroidArabicKufi"/>
              </a:rPr>
              <a:t> </a:t>
            </a:r>
            <a:endParaRPr lang="ar-SA" sz="1900" b="1" dirty="0">
              <a:solidFill>
                <a:srgbClr val="333333"/>
              </a:solidFill>
              <a:latin typeface="DroidArabicKufi"/>
            </a:endParaRPr>
          </a:p>
          <a:p>
            <a:r>
              <a:rPr lang="ar-SA" sz="1900" b="1" dirty="0">
                <a:solidFill>
                  <a:srgbClr val="333333"/>
                </a:solidFill>
                <a:latin typeface="DroidArabicKufi"/>
              </a:rPr>
              <a:t>سور هادريان والتماثيل انتهى بناء سور هارديان عام 121م، وهو سور حجري طويل يمتد إلى شمال إنجلترا؛ بُني بهدف إبقاء الأمازيغ بعيدين عن الأراضي الرومانية. كما صنع الرومان تماثيل مطابقةً لشكل الشخص في الواقع تمامًا لتذكيرهم بالأشخاص العظماء لديهم. </a:t>
            </a:r>
          </a:p>
          <a:p>
            <a:r>
              <a:rPr lang="ar-SA" sz="1900" b="1" dirty="0">
                <a:solidFill>
                  <a:srgbClr val="333333"/>
                </a:solidFill>
                <a:latin typeface="DroidArabicKufi"/>
              </a:rPr>
              <a:t>الفسيفساء والطرق اشتهر الرومان بتصاميم الفسيفساء على الأرضيات والجدران التي ما زالت موجودةً حتّى الآن. كما بنى الرومان سلسلةً كبيرةً من الطرق وأشهرها طريق آبيان،كما تُستخدم الطرق الرومانية القديمة حتّى اليوم في بريطانيا بفضل بنائها الدقيق والمُتقن، فقد بُنيت لتحمُّل التحركات العسكرية فوقها، وأعمال التجارة، والزراعة، والمشاة.</a:t>
            </a:r>
            <a:endParaRPr lang="en-US" sz="1900" b="1" dirty="0"/>
          </a:p>
        </p:txBody>
      </p:sp>
    </p:spTree>
    <p:extLst>
      <p:ext uri="{BB962C8B-B14F-4D97-AF65-F5344CB8AC3E}">
        <p14:creationId xmlns:p14="http://schemas.microsoft.com/office/powerpoint/2010/main" val="2209931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17529C7-199E-704F-39A6-8F7D430FEA86}"/>
              </a:ext>
            </a:extLst>
          </p:cNvPr>
          <p:cNvSpPr>
            <a:spLocks noGrp="1"/>
          </p:cNvSpPr>
          <p:nvPr>
            <p:ph idx="1"/>
          </p:nvPr>
        </p:nvSpPr>
        <p:spPr>
          <a:xfrm>
            <a:off x="677334" y="238125"/>
            <a:ext cx="8596668" cy="5803237"/>
          </a:xfrm>
        </p:spPr>
        <p:txBody>
          <a:bodyPr>
            <a:normAutofit/>
          </a:bodyPr>
          <a:lstStyle/>
          <a:p>
            <a:r>
              <a:rPr lang="ar-SA" sz="2300" b="1" dirty="0">
                <a:solidFill>
                  <a:srgbClr val="333333"/>
                </a:solidFill>
                <a:latin typeface="DroidArabicKufi"/>
              </a:rPr>
              <a:t>فترات الحكم في الحضارة الرومانية مرّت الحضارة الرومانية بثلاث فترات حكم رئيسية، وهي كالآتي: المملكة الرومانية (625 ق.م – 510 ق.م) تُعتبر فترة الملوك الفترة الأولى في تاريخ الرومان، التي بدأت منذ تأسيس مدينة روما، فقد حكم ما لا يقل عن 6 ملوك خلال هذه الفترة، وحققت روما فيها تقدّماً عسكرياً واقتصادياً بارزاً، إلى أن انتهى حكم الملوك في عام 510 ق.م، ومن أبرز المجالات التي اهتمّت بها روما خلال فترة الملوك ما يأتي: المجال العسكري: فقد ازدادت قوة روما العسكرية ووسّعت نطاق حكمها. المجال الاقتصادي: إذ ازداد خلال هذه الفترة إنتاج السلع مثل المصابيح الزيتية، كما ازدهرت التجارة. المجال السياسي: فقد أُصدر أول دستور روماني في عهد الملوك</a:t>
            </a:r>
            <a:endParaRPr lang="en-US" sz="2300" b="1" dirty="0"/>
          </a:p>
        </p:txBody>
      </p:sp>
    </p:spTree>
    <p:extLst>
      <p:ext uri="{BB962C8B-B14F-4D97-AF65-F5344CB8AC3E}">
        <p14:creationId xmlns:p14="http://schemas.microsoft.com/office/powerpoint/2010/main" val="22378572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9F2236B-13C0-0B35-A8C1-114630D2D0F0}"/>
              </a:ext>
            </a:extLst>
          </p:cNvPr>
          <p:cNvSpPr>
            <a:spLocks noGrp="1"/>
          </p:cNvSpPr>
          <p:nvPr>
            <p:ph idx="1"/>
          </p:nvPr>
        </p:nvSpPr>
        <p:spPr>
          <a:xfrm>
            <a:off x="0" y="190500"/>
            <a:ext cx="9895416" cy="6191250"/>
          </a:xfrm>
        </p:spPr>
        <p:txBody>
          <a:bodyPr>
            <a:normAutofit/>
          </a:bodyPr>
          <a:lstStyle/>
          <a:p>
            <a:r>
              <a:rPr lang="ar-SA" sz="1600" b="1" dirty="0">
                <a:solidFill>
                  <a:srgbClr val="333333"/>
                </a:solidFill>
                <a:latin typeface="DroidArabicKufi"/>
              </a:rPr>
              <a:t>الجمهورية الرومانية (510 ق.م – 31 ق.م) وهي الفترة الثانية التي مرّت بها الحضارة الرومانية بعد نهاية حكم الملوك، وأصبحت روما تُحكم من أعضاء مجلس الشيوخ والفرسان الذين كانوا أعلى طبقات الحضارة الرومانية، مع إمكانية المجلس اختيار غيرهم للحكم، وجرت العديد من الأحداث عبر فترة روما الجمهورية، ومن أبرزها ما يأتي: 451 ق.م: عمد الرومان إلى إصدار قانون الألواح الاثني عشر، وكُتب على هذه الألواح القوانين العامة، والخاصة، والسياسية، لروما الجمهورية، ونص القانون الروماني المكتوب في اللوائح الاثني عشر: أن الشخص بريء حتى تثبت إدانته.</a:t>
            </a:r>
          </a:p>
          <a:p>
            <a:r>
              <a:rPr lang="ar-SA" sz="1600" b="1" dirty="0">
                <a:solidFill>
                  <a:srgbClr val="333333"/>
                </a:solidFill>
                <a:latin typeface="DroidArabicKufi"/>
              </a:rPr>
              <a:t> ق.م: توسعت روما ووصل نفوذها إلى كامل شبه الجزيرة الإيطالية. 264 – 146 ق.م: سادت هذه الفترة الحروب البونيقيّة، والعديد من الصراعات مع اليونان، إضافة إلى سيطرة الرومان على مدينتي قرطاج وكورنثوس ممّا جعل الرومان قوةً عظمى في البحر الأبيض المتوسط. 82 – 80 ق.م: عمّت الفوضى خلال هذه الفترة بسبب السياسات الحكومية الأمر الذي أدّى إلى نشوب الحرب الأهليّة وانتخاب القائد كورنيليوس سولا. 79 – 60 ق.م: تنازل القائد كورنيليوس سولا عن الحكم، الأمر الذي أدّى إلى العديد من الاضطرابات الداخلية، حتّى ظهرت الإمبرياليّة في عام 60 ق.م وبدأ حكم يوليوس قيصر. 51 ق.م: سيطر يوليوس قيصر على مناطق ما وراء البحر الأبيض المتوسط لأول مرّة في تاريخ الحضارة الرومانية، بعد غزوه لبلاد الغال في ظل ضعف مجلس الشيوخ الروماني، وبذل جهداً كبيراً في ازدهار روما عمرانياً لتتفوّق على مدينة الإسكندرية وتُصبح أكبر مدينة في البحر الأبيض المتوسط. 44 ق.م: اغتيل يوليوس قيصر، وورثه غايوس يوليوس قيصر جنباً إلى جنب مع أوكتافيان، ومارك أنطوني. 31 ق.م: توفي مارك أنطوني بعد تفوّق روما على مصر، فأصبح أوكتافيان حاكم روما الوحيد ولُقّب باسم أغسطس، وبدأ في عهده العصر الإمبراطوري لروما</a:t>
            </a:r>
            <a:endParaRPr lang="en-US" sz="1600" b="1" dirty="0"/>
          </a:p>
        </p:txBody>
      </p:sp>
    </p:spTree>
    <p:extLst>
      <p:ext uri="{BB962C8B-B14F-4D97-AF65-F5344CB8AC3E}">
        <p14:creationId xmlns:p14="http://schemas.microsoft.com/office/powerpoint/2010/main" val="26949051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FF43FCD-BEFC-E7BC-EE32-61D702FC952D}"/>
              </a:ext>
            </a:extLst>
          </p:cNvPr>
          <p:cNvSpPr>
            <a:spLocks noGrp="1"/>
          </p:cNvSpPr>
          <p:nvPr>
            <p:ph idx="1"/>
          </p:nvPr>
        </p:nvSpPr>
        <p:spPr>
          <a:xfrm>
            <a:off x="677334" y="666751"/>
            <a:ext cx="8596668" cy="5374612"/>
          </a:xfrm>
        </p:spPr>
        <p:txBody>
          <a:bodyPr/>
          <a:lstStyle/>
          <a:p>
            <a:r>
              <a:rPr lang="ar-SA" sz="3200" b="1" dirty="0">
                <a:solidFill>
                  <a:srgbClr val="333333"/>
                </a:solidFill>
                <a:latin typeface="DroidArabicKufi"/>
              </a:rPr>
              <a:t>المراجع</a:t>
            </a:r>
          </a:p>
          <a:p>
            <a:r>
              <a:rPr lang="ar-SA" sz="1800" dirty="0">
                <a:solidFill>
                  <a:srgbClr val="333333"/>
                </a:solidFill>
                <a:latin typeface="DroidArabicKufi"/>
              </a:rPr>
              <a:t>^ أ ب "</a:t>
            </a:r>
            <a:r>
              <a:rPr lang="en-US" sz="1800" dirty="0">
                <a:solidFill>
                  <a:srgbClr val="333333"/>
                </a:solidFill>
                <a:latin typeface="DroidArabicKufi"/>
              </a:rPr>
              <a:t>Romans in Britain", www.curriculumvisions.com, Retrieved 2021-3-8. Edited</a:t>
            </a:r>
            <a:endParaRPr lang="ar-SA" sz="1800" dirty="0">
              <a:solidFill>
                <a:srgbClr val="333333"/>
              </a:solidFill>
              <a:latin typeface="DroidArabicKufi"/>
            </a:endParaRPr>
          </a:p>
          <a:p>
            <a:r>
              <a:rPr lang="en-US" sz="1800" dirty="0">
                <a:solidFill>
                  <a:srgbClr val="333333"/>
                </a:solidFill>
                <a:latin typeface="DroidArabicKufi"/>
              </a:rPr>
              <a:t>. ^ </a:t>
            </a:r>
            <a:r>
              <a:rPr lang="ar-SA" sz="1800" dirty="0">
                <a:solidFill>
                  <a:srgbClr val="333333"/>
                </a:solidFill>
                <a:latin typeface="DroidArabicKufi"/>
              </a:rPr>
              <a:t>أ ب ت </a:t>
            </a:r>
            <a:r>
              <a:rPr lang="en-US" sz="1800" dirty="0">
                <a:solidFill>
                  <a:srgbClr val="333333"/>
                </a:solidFill>
                <a:latin typeface="DroidArabicKufi"/>
              </a:rPr>
              <a:t>John Ferguson, Togo Salmon, Petit </a:t>
            </a:r>
            <a:r>
              <a:rPr lang="en-US" sz="1800" dirty="0" err="1">
                <a:solidFill>
                  <a:srgbClr val="333333"/>
                </a:solidFill>
                <a:latin typeface="DroidArabicKufi"/>
              </a:rPr>
              <a:t>Badian</a:t>
            </a:r>
            <a:r>
              <a:rPr lang="en-US" sz="1800" dirty="0">
                <a:solidFill>
                  <a:srgbClr val="333333"/>
                </a:solidFill>
                <a:latin typeface="DroidArabicKufi"/>
              </a:rPr>
              <a:t>, and others (2020-10-22)، "Ancient Rome"، </a:t>
            </a:r>
            <a:r>
              <a:rPr lang="en-US" sz="1800" dirty="0" err="1">
                <a:solidFill>
                  <a:srgbClr val="333333"/>
                </a:solidFill>
                <a:latin typeface="DroidArabicKufi"/>
              </a:rPr>
              <a:t>www.britannica.com</a:t>
            </a:r>
            <a:r>
              <a:rPr lang="en-US" sz="1800" dirty="0">
                <a:solidFill>
                  <a:srgbClr val="333333"/>
                </a:solidFill>
                <a:latin typeface="DroidArabicKufi"/>
              </a:rPr>
              <a:t>, Retrieved 2021-3-8. Edited.</a:t>
            </a:r>
            <a:endParaRPr lang="ar-SA" sz="1800" dirty="0">
              <a:solidFill>
                <a:srgbClr val="333333"/>
              </a:solidFill>
              <a:latin typeface="DroidArabicKufi"/>
            </a:endParaRPr>
          </a:p>
          <a:p>
            <a:r>
              <a:rPr lang="en-US" sz="1800" dirty="0">
                <a:solidFill>
                  <a:srgbClr val="333333"/>
                </a:solidFill>
                <a:latin typeface="DroidArabicKufi"/>
              </a:rPr>
              <a:t> ^ </a:t>
            </a:r>
            <a:r>
              <a:rPr lang="ar-SA" sz="1800" dirty="0">
                <a:solidFill>
                  <a:srgbClr val="333333"/>
                </a:solidFill>
                <a:latin typeface="DroidArabicKufi"/>
              </a:rPr>
              <a:t>أ ب ت </a:t>
            </a:r>
            <a:r>
              <a:rPr lang="en-US" sz="1800" dirty="0">
                <a:solidFill>
                  <a:srgbClr val="333333"/>
                </a:solidFill>
                <a:latin typeface="DroidArabicKufi"/>
              </a:rPr>
              <a:t>James, "Who Were The Romans and Where Did They Come From?"، </a:t>
            </a:r>
            <a:r>
              <a:rPr lang="en-US" sz="1800" dirty="0" err="1">
                <a:solidFill>
                  <a:srgbClr val="333333"/>
                </a:solidFill>
                <a:latin typeface="DroidArabicKufi"/>
              </a:rPr>
              <a:t>primaryfacts.com</a:t>
            </a:r>
            <a:r>
              <a:rPr lang="en-US" sz="1800" dirty="0">
                <a:solidFill>
                  <a:srgbClr val="333333"/>
                </a:solidFill>
                <a:latin typeface="DroidArabicKufi"/>
              </a:rPr>
              <a:t>, Retrieved 2021-3-8. Edited.</a:t>
            </a:r>
            <a:endParaRPr lang="ar-SA" sz="1800" dirty="0">
              <a:solidFill>
                <a:srgbClr val="333333"/>
              </a:solidFill>
              <a:latin typeface="DroidArabicKufi"/>
            </a:endParaRPr>
          </a:p>
          <a:p>
            <a:r>
              <a:rPr lang="en-US" sz="1800" dirty="0">
                <a:solidFill>
                  <a:srgbClr val="333333"/>
                </a:solidFill>
                <a:latin typeface="DroidArabicKufi"/>
              </a:rPr>
              <a:t> ^ </a:t>
            </a:r>
            <a:r>
              <a:rPr lang="ar-SA" sz="1800" dirty="0">
                <a:solidFill>
                  <a:srgbClr val="333333"/>
                </a:solidFill>
                <a:latin typeface="DroidArabicKufi"/>
              </a:rPr>
              <a:t>أ ب ت ث ج ح خ د "</a:t>
            </a:r>
            <a:r>
              <a:rPr lang="en-US" sz="1800" dirty="0">
                <a:solidFill>
                  <a:srgbClr val="333333"/>
                </a:solidFill>
                <a:latin typeface="DroidArabicKufi"/>
              </a:rPr>
              <a:t>Top 10 Facts About The Romans!", </a:t>
            </a:r>
            <a:r>
              <a:rPr lang="en-US" sz="1800" dirty="0" err="1">
                <a:solidFill>
                  <a:srgbClr val="333333"/>
                </a:solidFill>
                <a:latin typeface="DroidArabicKufi"/>
              </a:rPr>
              <a:t>www.funkidslive.com</a:t>
            </a:r>
            <a:r>
              <a:rPr lang="en-US" sz="1800" dirty="0">
                <a:solidFill>
                  <a:srgbClr val="333333"/>
                </a:solidFill>
                <a:latin typeface="DroidArabicKufi"/>
              </a:rPr>
              <a:t>, Retrieved 2021-3-9. Edited. </a:t>
            </a:r>
            <a:endParaRPr lang="ar-SA" sz="1800" dirty="0">
              <a:solidFill>
                <a:srgbClr val="333333"/>
              </a:solidFill>
              <a:latin typeface="DroidArabicKufi"/>
            </a:endParaRPr>
          </a:p>
          <a:p>
            <a:r>
              <a:rPr lang="en-US" sz="1800" dirty="0">
                <a:solidFill>
                  <a:srgbClr val="333333"/>
                </a:solidFill>
                <a:latin typeface="DroidArabicKufi"/>
              </a:rPr>
              <a:t>^ </a:t>
            </a:r>
            <a:r>
              <a:rPr lang="ar-SA" sz="1800" dirty="0">
                <a:solidFill>
                  <a:srgbClr val="333333"/>
                </a:solidFill>
                <a:latin typeface="DroidArabicKufi"/>
              </a:rPr>
              <a:t>أ ب ت "10 </a:t>
            </a:r>
            <a:r>
              <a:rPr lang="en-US" sz="1800" dirty="0">
                <a:solidFill>
                  <a:srgbClr val="333333"/>
                </a:solidFill>
                <a:latin typeface="DroidArabicKufi"/>
              </a:rPr>
              <a:t>FACTS ABOUT ANCIENT ROME", </a:t>
            </a:r>
            <a:r>
              <a:rPr lang="en-US" sz="1800" dirty="0" err="1">
                <a:solidFill>
                  <a:srgbClr val="333333"/>
                </a:solidFill>
                <a:latin typeface="DroidArabicKufi"/>
              </a:rPr>
              <a:t>www.natgeokids.com</a:t>
            </a:r>
            <a:r>
              <a:rPr lang="en-US" sz="1800" dirty="0">
                <a:solidFill>
                  <a:srgbClr val="333333"/>
                </a:solidFill>
                <a:latin typeface="DroidArabicKufi"/>
              </a:rPr>
              <a:t>, Retrieved 2021-3-9. Edited.</a:t>
            </a:r>
            <a:endParaRPr lang="ar-SA" sz="1800" dirty="0">
              <a:solidFill>
                <a:srgbClr val="333333"/>
              </a:solidFill>
              <a:latin typeface="DroidArabicKufi"/>
            </a:endParaRPr>
          </a:p>
          <a:p>
            <a:r>
              <a:rPr lang="en-US" sz="1800" dirty="0">
                <a:solidFill>
                  <a:srgbClr val="333333"/>
                </a:solidFill>
                <a:latin typeface="DroidArabicKufi"/>
              </a:rPr>
              <a:t> ^ </a:t>
            </a:r>
            <a:r>
              <a:rPr lang="ar-SA" sz="1800" dirty="0">
                <a:solidFill>
                  <a:srgbClr val="333333"/>
                </a:solidFill>
                <a:latin typeface="DroidArabicKufi"/>
              </a:rPr>
              <a:t>أ ب ت ث ج ح خ د ذ ر ز س ش ص "</a:t>
            </a:r>
            <a:r>
              <a:rPr lang="en-US" sz="1800" dirty="0">
                <a:solidFill>
                  <a:srgbClr val="333333"/>
                </a:solidFill>
                <a:latin typeface="DroidArabicKufi"/>
              </a:rPr>
              <a:t>Ancient Rome Timeline", </a:t>
            </a:r>
            <a:r>
              <a:rPr lang="en-US" sz="1800" dirty="0" err="1">
                <a:solidFill>
                  <a:srgbClr val="333333"/>
                </a:solidFill>
                <a:latin typeface="DroidArabicKufi"/>
              </a:rPr>
              <a:t>www.ducksters.com</a:t>
            </a:r>
            <a:r>
              <a:rPr lang="en-US" sz="1800" dirty="0">
                <a:solidFill>
                  <a:srgbClr val="333333"/>
                </a:solidFill>
                <a:latin typeface="DroidArabicKufi"/>
              </a:rPr>
              <a:t>, Retrieved 2021-3-8. Edited</a:t>
            </a:r>
            <a:endParaRPr lang="ar-SA" sz="1800" dirty="0">
              <a:solidFill>
                <a:srgbClr val="333333"/>
              </a:solidFill>
              <a:latin typeface="DroidArabicKufi"/>
            </a:endParaRPr>
          </a:p>
          <a:p>
            <a:r>
              <a:rPr lang="en-US" sz="1800" dirty="0">
                <a:solidFill>
                  <a:srgbClr val="333333"/>
                </a:solidFill>
                <a:latin typeface="DroidArabicKufi"/>
              </a:rPr>
              <a:t>. ^ </a:t>
            </a:r>
            <a:r>
              <a:rPr lang="ar-SA" sz="1800" dirty="0">
                <a:solidFill>
                  <a:srgbClr val="333333"/>
                </a:solidFill>
                <a:latin typeface="DroidArabicKufi"/>
              </a:rPr>
              <a:t>أ ب ت ث ج ح خ "</a:t>
            </a:r>
            <a:r>
              <a:rPr lang="en-US" sz="1800" dirty="0">
                <a:solidFill>
                  <a:srgbClr val="333333"/>
                </a:solidFill>
                <a:latin typeface="DroidArabicKufi"/>
              </a:rPr>
              <a:t>The Roman Empire: A Brief History"، </a:t>
            </a:r>
            <a:r>
              <a:rPr lang="en-US" sz="1800" dirty="0" err="1">
                <a:solidFill>
                  <a:srgbClr val="333333"/>
                </a:solidFill>
                <a:latin typeface="DroidArabicKufi"/>
              </a:rPr>
              <a:t>www.mpm.edu</a:t>
            </a:r>
            <a:r>
              <a:rPr lang="en-US" sz="1800" dirty="0">
                <a:solidFill>
                  <a:srgbClr val="333333"/>
                </a:solidFill>
                <a:latin typeface="DroidArabicKufi"/>
              </a:rPr>
              <a:t>, Retrieved 2021-3-8. Edited. </a:t>
            </a:r>
            <a:endParaRPr lang="en-US" dirty="0"/>
          </a:p>
        </p:txBody>
      </p:sp>
    </p:spTree>
    <p:extLst>
      <p:ext uri="{BB962C8B-B14F-4D97-AF65-F5344CB8AC3E}">
        <p14:creationId xmlns:p14="http://schemas.microsoft.com/office/powerpoint/2010/main" val="133285269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مستند" ma:contentTypeID="0x0101008039B780F8C18E44876BDFC63E934844" ma:contentTypeVersion="13" ma:contentTypeDescription="إنشاء مستند جديد." ma:contentTypeScope="" ma:versionID="ff3982b7b400e960a992b2f50046663a">
  <xsd:schema xmlns:xsd="http://www.w3.org/2001/XMLSchema" xmlns:xs="http://www.w3.org/2001/XMLSchema" xmlns:p="http://schemas.microsoft.com/office/2006/metadata/properties" xmlns:ns2="625e8f7b-5914-4872-8264-3173e152848b" xmlns:ns3="91e45ce9-6323-4f20-aa28-a8c7bf76158e" targetNamespace="http://schemas.microsoft.com/office/2006/metadata/properties" ma:root="true" ma:fieldsID="dd8e764428b4453540292f8f3623088f" ns2:_="" ns3:_="">
    <xsd:import namespace="625e8f7b-5914-4872-8264-3173e152848b"/>
    <xsd:import namespace="91e45ce9-6323-4f20-aa28-a8c7bf76158e"/>
    <xsd:element name="properties">
      <xsd:complexType>
        <xsd:sequence>
          <xsd:element name="documentManagement">
            <xsd:complexType>
              <xsd:all>
                <xsd:element ref="ns2:ReferenceId" minOccurs="0"/>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25e8f7b-5914-4872-8264-3173e152848b" elementFormDefault="qualified">
    <xsd:import namespace="http://schemas.microsoft.com/office/2006/documentManagement/types"/>
    <xsd:import namespace="http://schemas.microsoft.com/office/infopath/2007/PartnerControls"/>
    <xsd:element name="ReferenceId" ma:index="8" nillable="true" ma:displayName="ReferenceId" ma:indexed="true" ma:internalName="ReferenceId">
      <xsd:simpleType>
        <xsd:restriction base="dms:Text"/>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علامات الصور" ma:readOnly="false" ma:fieldId="{5cf76f15-5ced-4ddc-b409-7134ff3c332f}" ma:taxonomyMulti="true" ma:sspId="c60a08f6-6095-41a3-ae65-e1999bc40945"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1e45ce9-6323-4f20-aa28-a8c7bf76158e"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3faa153f-6011-45ca-9ba4-227b8df749c0}" ma:internalName="TaxCatchAll" ma:showField="CatchAllData" ma:web="91e45ce9-6323-4f20-aa28-a8c7bf76158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نوع المحتوى"/>
        <xsd:element ref="dc:title" minOccurs="0" maxOccurs="1" ma:index="4" ma:displayName="العنوان"/>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ReferenceId xmlns="625e8f7b-5914-4872-8264-3173e152848b" xsi:nil="true"/>
    <TaxCatchAll xmlns="91e45ce9-6323-4f20-aa28-a8c7bf76158e" xsi:nil="true"/>
    <lcf76f155ced4ddcb4097134ff3c332f xmlns="625e8f7b-5914-4872-8264-3173e152848b">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7716EE1-AEE6-405D-98A2-48E148C0B4DD}"/>
</file>

<file path=customXml/itemProps2.xml><?xml version="1.0" encoding="utf-8"?>
<ds:datastoreItem xmlns:ds="http://schemas.openxmlformats.org/officeDocument/2006/customXml" ds:itemID="{949DCDC4-BA86-4181-9EB4-D61B76C0726A}">
  <ds:schemaRefs>
    <ds:schemaRef ds:uri="http://schemas.microsoft.com/office/2006/metadata/properties"/>
    <ds:schemaRef ds:uri="http://www.w3.org/2000/xmlns/"/>
    <ds:schemaRef ds:uri="625e8f7b-5914-4872-8264-3173e152848b"/>
    <ds:schemaRef ds:uri="http://www.w3.org/2001/XMLSchema-instance"/>
    <ds:schemaRef ds:uri="91e45ce9-6323-4f20-aa28-a8c7bf76158e"/>
    <ds:schemaRef ds:uri="http://schemas.microsoft.com/office/infopath/2007/PartnerControls"/>
  </ds:schemaRefs>
</ds:datastoreItem>
</file>

<file path=customXml/itemProps3.xml><?xml version="1.0" encoding="utf-8"?>
<ds:datastoreItem xmlns:ds="http://schemas.openxmlformats.org/officeDocument/2006/customXml" ds:itemID="{3D1EAECF-7A09-45C4-BB89-CE88D198219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6</Slides>
  <Notes>0</Notes>
  <HiddenSlides>0</HiddenSlide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Facet</vt:lpstr>
      <vt:lpstr>تقرير مادة الفكر والحضارة  زهراء قاسم عبيد البجري  201910580 الحضارة الرومانية</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تقرير مادة الفكر والحضارة  زهراء قاسم عبيد البجري  201910580 الحضارة الرومانية</dc:title>
  <dc:creator>زهراء قاسم عبيد البجري</dc:creator>
  <cp:lastModifiedBy>زهراء قاسم عبيد البجري</cp:lastModifiedBy>
  <cp:revision>4</cp:revision>
  <dcterms:created xsi:type="dcterms:W3CDTF">2022-06-08T10:57:55Z</dcterms:created>
  <dcterms:modified xsi:type="dcterms:W3CDTF">2022-06-08T11:22:24Z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0x0101008039B780F8C18E44876BDFC63E934844</vt:lpwstr>
  </property>
  <property fmtid="{D5CDD505-2E9C-101B-9397-08002B2CF9AE}" pid="3" name="MediaServiceImageTags">
    <vt:lpwstr/>
  </property>
</Properties>
</file>